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07" r:id="rId2"/>
    <p:sldId id="608" r:id="rId3"/>
    <p:sldId id="593" r:id="rId4"/>
    <p:sldId id="595" r:id="rId5"/>
    <p:sldId id="596" r:id="rId6"/>
    <p:sldId id="597" r:id="rId7"/>
    <p:sldId id="598" r:id="rId8"/>
    <p:sldId id="600" r:id="rId9"/>
    <p:sldId id="601" r:id="rId10"/>
    <p:sldId id="602" r:id="rId11"/>
    <p:sldId id="605" r:id="rId12"/>
    <p:sldId id="606" r:id="rId13"/>
    <p:sldId id="6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C096B-AB54-449E-A78C-FA42786C09D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095AD-2CCD-42CA-B22E-0495F23F9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29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698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459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2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11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97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095AD-2CCD-42CA-B22E-0495F23F92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8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5A82-C400-0C00-5D1F-F74E34E60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18450-AAA0-591E-AE4C-0B21ECD4A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8268F-52DA-58BF-5C9B-ABA7ABF6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351F1-BB12-7AE0-6471-54599F27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21415-EF94-B257-6A17-476D4C90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4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30B1-026A-0AB4-5641-2B8AA9D3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8012C-0EDE-6B6A-23DB-99BA1C5B2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0BDE-7807-F43F-6088-7CF70A859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2F9BF-CACA-B569-A98B-367514E7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F6EC5-2AC4-7CF3-77B2-90911C8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0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F0BAF-B710-0B8A-A602-60C8F209D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B9A25-2295-647D-6E4A-038E55F5E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15A46-8887-A7E2-D422-B4BE116F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D8EB3-136B-1C4F-5616-1919DAA1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6FA43-0ACC-8A4C-EC62-BCDDAEAA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5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7169-9C6D-4BEF-4948-99C55006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814EB-998F-BB23-BC2D-48899F0E3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49BBD-CECB-8654-FC19-59221C8B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B3BD0-D0AB-53C0-C9E5-A6B01342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7CC22-DDC4-4EC5-5116-B49F4485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7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676D-2CB0-7A83-AD7E-2B0AA7EF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4BC32-1848-4C6F-7B96-0118C7925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1D003-6985-3AF3-EA51-F85C88E3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9204-891F-B769-8546-7DD80AFD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2AD3B-EE06-DF52-DEDE-5173900B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9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B3FE-71DC-667E-88DF-2320BC35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6298-F1D6-8E4D-768E-66B363441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D1B64-2A02-DCE5-0916-9C0494684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EFAA9-D809-27AD-20B1-B0C64519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3ADB9-5FCE-74F2-95D5-921CC75A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192E7-35E9-772C-F644-1D1420E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5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3319-ED9C-5E6C-13C7-C8D4253E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B9D8F-4ACC-6501-D9A7-A52F92929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A5B40-EDD1-419D-E751-A7A3FE2CB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8B0B5-984A-1957-B80A-5FC1192DE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29DAA-8C26-9AAB-E9F3-3784D3771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3B3090-C154-3D78-5C47-DECE9B05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46EF5-F6FB-FD64-62B3-1F4E52AD4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400CA-B99C-9F89-2051-A62D00D0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6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8876-B128-23F9-315B-0F08080B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3672B6-CF97-2DD3-6364-23EEB311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4DF90-5985-5E44-DCB1-C6625429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9EF0F-0E68-AB77-162A-03C2CD24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CED76-357F-D76E-0626-EC9D7518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8AEC8-86B3-DBFA-3F97-01ED6C3A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44BB0-3DEB-AD42-81DF-A7E90EC9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3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13F1-AFFF-A625-FF47-E27D7863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5F2CB-047C-CAA8-984D-494E0A61D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F6CE4-0BE7-A83B-61FA-83007A791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715E2-4CD2-8930-703D-25F826C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F0806-FA21-28C8-52E1-44B560C3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01013-31C2-CF5F-F0EA-EE06A606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9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25BB-2ABA-92D3-69F4-966DC79D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7A3551-23BF-B108-386F-EF29E1F4E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75EFA-6897-2967-2DEC-2158D4EE5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95CBD-A241-7C4D-C63E-AD0F92F8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990AB-6E3C-A673-76F6-6AEB0D17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02E80-4E1B-C1B0-B3EC-2F2C66CB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1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4C6416-0DB0-773A-F7F2-5C83908D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F9B56-6564-1D93-5F3F-4CCFAC16B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B99D2-C346-2317-CE02-01243495D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3A3D2-C144-4DDF-911A-457C6F2F191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5E13-7F45-B853-2EA1-7EBCB0198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4C31-373B-CD7A-3AF2-D8F924FC7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5341BC-FDBB-436A-A672-654E18D4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pixabay.com/en/memory-chip-ram-microchip-38404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F9404-486C-671D-8DC0-8E2A20AA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9419680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5C898-C15B-8520-44EB-6BAA99F9D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: Mohamed Agami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5478-E48F-86AD-162D-9B959531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PCI Express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2E01CA-AC73-7936-1BD5-0B27C7D74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296" y="870026"/>
            <a:ext cx="7214616" cy="50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7FD0-9097-ABEF-643E-06BD4436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PCI Express</a:t>
            </a:r>
          </a:p>
        </p:txBody>
      </p:sp>
      <p:pic>
        <p:nvPicPr>
          <p:cNvPr id="4" name="Content Placeholder 4" descr="Close-up of a computer motherboard&#10;&#10;Description automatically generated">
            <a:extLst>
              <a:ext uri="{FF2B5EF4-FFF2-40B4-BE49-F238E27FC236}">
                <a16:creationId xmlns:a16="http://schemas.microsoft.com/office/drawing/2014/main" id="{AA065AF9-37CF-97D3-84E5-A3B34F3FD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76" y="336052"/>
            <a:ext cx="8247862" cy="61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3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motherboard&#10;&#10;Description automatically generated">
            <a:extLst>
              <a:ext uri="{FF2B5EF4-FFF2-40B4-BE49-F238E27FC236}">
                <a16:creationId xmlns:a16="http://schemas.microsoft.com/office/drawing/2014/main" id="{26535A03-ADFA-0F3D-E236-08E3F84F3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21" y="1715285"/>
            <a:ext cx="5294716" cy="3772485"/>
          </a:xfrm>
          <a:prstGeom prst="rect">
            <a:avLst/>
          </a:prstGeom>
        </p:spPr>
      </p:pic>
      <p:pic>
        <p:nvPicPr>
          <p:cNvPr id="11" name="Picture 10" descr="A close-up of a computer circuit board&#10;&#10;Description automatically generated">
            <a:extLst>
              <a:ext uri="{FF2B5EF4-FFF2-40B4-BE49-F238E27FC236}">
                <a16:creationId xmlns:a16="http://schemas.microsoft.com/office/drawing/2014/main" id="{4DD5B6D3-9E8F-704A-CFBE-8711BBC06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10" r="628" b="16704"/>
          <a:stretch/>
        </p:blipFill>
        <p:spPr>
          <a:xfrm>
            <a:off x="647737" y="1902267"/>
            <a:ext cx="5261496" cy="33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3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0A7DD-5C77-CC10-A914-5183EFC7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Tank you</a:t>
            </a:r>
          </a:p>
        </p:txBody>
      </p:sp>
      <p:pic>
        <p:nvPicPr>
          <p:cNvPr id="4" name="Picture 3" descr="A pattern of various sports equipment&#10;&#10;AI-generated content may be incorrect.">
            <a:extLst>
              <a:ext uri="{FF2B5EF4-FFF2-40B4-BE49-F238E27FC236}">
                <a16:creationId xmlns:a16="http://schemas.microsoft.com/office/drawing/2014/main" id="{BF2B7D71-1407-A4FF-04E1-FF145D90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06" r="12989"/>
          <a:stretch>
            <a:fillRect/>
          </a:stretch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5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6A85B-CE52-6B2F-CAE1-E095A738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407" y="2322158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Lecture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644B6-F7DB-515B-63E8-80FF4564B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Motherboard part 3</a:t>
            </a: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A056E635-C9E7-99EB-41DE-AD15B81E3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230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5373-C057-3A2E-BC58-05FF66D5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Expansion slots</a:t>
            </a:r>
          </a:p>
        </p:txBody>
      </p:sp>
      <p:pic>
        <p:nvPicPr>
          <p:cNvPr id="13" name="Content Placeholder 12" descr="A close up of a computer motherboard&#10;&#10;Description automatically generated">
            <a:extLst>
              <a:ext uri="{FF2B5EF4-FFF2-40B4-BE49-F238E27FC236}">
                <a16:creationId xmlns:a16="http://schemas.microsoft.com/office/drawing/2014/main" id="{C62A4E51-9EDD-BF8E-220C-05D40A68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10741"/>
          <a:stretch>
            <a:fillRect/>
          </a:stretch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DE5F-8D84-7D60-DC50-28686A9C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1. Conventional PCI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8A31681-D77C-BF8D-6077-A6F4E680F9BB}"/>
              </a:ext>
            </a:extLst>
          </p:cNvPr>
          <p:cNvSpPr/>
          <p:nvPr/>
        </p:nvSpPr>
        <p:spPr>
          <a:xfrm>
            <a:off x="669034" y="1876265"/>
            <a:ext cx="3086100" cy="112667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32-bit PCI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D8056C3-0C6A-C2CE-EBF1-E7730FBDD115}"/>
              </a:ext>
            </a:extLst>
          </p:cNvPr>
          <p:cNvSpPr/>
          <p:nvPr/>
        </p:nvSpPr>
        <p:spPr>
          <a:xfrm>
            <a:off x="8436864" y="1876264"/>
            <a:ext cx="3086100" cy="112667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64-bit PCI</a:t>
            </a:r>
          </a:p>
        </p:txBody>
      </p:sp>
      <p:pic>
        <p:nvPicPr>
          <p:cNvPr id="7" name="Picture 6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979C0A72-10B7-50C9-F349-A79B900AC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25" y="3368061"/>
            <a:ext cx="2984492" cy="30591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60F8F7-B7DA-015F-BAC6-5A5755305119}"/>
              </a:ext>
            </a:extLst>
          </p:cNvPr>
          <p:cNvSpPr/>
          <p:nvPr/>
        </p:nvSpPr>
        <p:spPr>
          <a:xfrm>
            <a:off x="152400" y="3665685"/>
            <a:ext cx="4178300" cy="55071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E94907-7FF0-9CAA-5F4A-AC2C3314717D}"/>
              </a:ext>
            </a:extLst>
          </p:cNvPr>
          <p:cNvSpPr/>
          <p:nvPr/>
        </p:nvSpPr>
        <p:spPr>
          <a:xfrm flipV="1">
            <a:off x="1575675" y="3797993"/>
            <a:ext cx="2527300" cy="2813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341707-BB51-5E9C-3FE7-26026CBE7732}"/>
              </a:ext>
            </a:extLst>
          </p:cNvPr>
          <p:cNvSpPr/>
          <p:nvPr/>
        </p:nvSpPr>
        <p:spPr>
          <a:xfrm flipV="1">
            <a:off x="341651" y="3808016"/>
            <a:ext cx="993098" cy="2813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A7E075-1AD8-7376-B43A-91685876688B}"/>
              </a:ext>
            </a:extLst>
          </p:cNvPr>
          <p:cNvSpPr/>
          <p:nvPr/>
        </p:nvSpPr>
        <p:spPr>
          <a:xfrm>
            <a:off x="152400" y="5356373"/>
            <a:ext cx="4178300" cy="55071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1068E-ED3F-0385-C99D-35936455F001}"/>
              </a:ext>
            </a:extLst>
          </p:cNvPr>
          <p:cNvSpPr/>
          <p:nvPr/>
        </p:nvSpPr>
        <p:spPr>
          <a:xfrm flipV="1">
            <a:off x="3200399" y="5488680"/>
            <a:ext cx="902575" cy="2813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D93598-C62C-E946-ECE1-232B863A49A3}"/>
              </a:ext>
            </a:extLst>
          </p:cNvPr>
          <p:cNvSpPr/>
          <p:nvPr/>
        </p:nvSpPr>
        <p:spPr>
          <a:xfrm flipV="1">
            <a:off x="341651" y="5498703"/>
            <a:ext cx="2631022" cy="2813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67F635-4312-442A-86BC-753D52CDDE59}"/>
              </a:ext>
            </a:extLst>
          </p:cNvPr>
          <p:cNvSpPr/>
          <p:nvPr/>
        </p:nvSpPr>
        <p:spPr>
          <a:xfrm>
            <a:off x="7938242" y="3665685"/>
            <a:ext cx="4178300" cy="55071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36F9C-D423-F70B-3A59-978FF7658ECE}"/>
              </a:ext>
            </a:extLst>
          </p:cNvPr>
          <p:cNvSpPr/>
          <p:nvPr/>
        </p:nvSpPr>
        <p:spPr>
          <a:xfrm flipV="1">
            <a:off x="9361517" y="3797993"/>
            <a:ext cx="2527300" cy="2813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16709-6E72-7CBB-B9C1-0FD2252C6A37}"/>
              </a:ext>
            </a:extLst>
          </p:cNvPr>
          <p:cNvSpPr/>
          <p:nvPr/>
        </p:nvSpPr>
        <p:spPr>
          <a:xfrm flipV="1">
            <a:off x="8127493" y="3808016"/>
            <a:ext cx="993098" cy="2813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64322-AE6C-6B59-8555-EAA4E631FBF8}"/>
              </a:ext>
            </a:extLst>
          </p:cNvPr>
          <p:cNvSpPr/>
          <p:nvPr/>
        </p:nvSpPr>
        <p:spPr>
          <a:xfrm>
            <a:off x="7938242" y="5177600"/>
            <a:ext cx="4178300" cy="55071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154EA1-57CC-107B-1242-201B711418C4}"/>
              </a:ext>
            </a:extLst>
          </p:cNvPr>
          <p:cNvSpPr/>
          <p:nvPr/>
        </p:nvSpPr>
        <p:spPr>
          <a:xfrm flipV="1">
            <a:off x="10986241" y="5309907"/>
            <a:ext cx="902575" cy="2813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4B1A7D-0704-656E-D0FB-6F68DFA4165E}"/>
              </a:ext>
            </a:extLst>
          </p:cNvPr>
          <p:cNvSpPr/>
          <p:nvPr/>
        </p:nvSpPr>
        <p:spPr>
          <a:xfrm flipV="1">
            <a:off x="8127493" y="5319930"/>
            <a:ext cx="2631022" cy="2813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AF5EAC4-8C54-8604-F03A-12FA144344F4}"/>
              </a:ext>
            </a:extLst>
          </p:cNvPr>
          <p:cNvSpPr/>
          <p:nvPr/>
        </p:nvSpPr>
        <p:spPr>
          <a:xfrm>
            <a:off x="1319188" y="3483975"/>
            <a:ext cx="279400" cy="62803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83EE8E7-37FB-F7CE-6F7B-937EC43DB36D}"/>
              </a:ext>
            </a:extLst>
          </p:cNvPr>
          <p:cNvSpPr/>
          <p:nvPr/>
        </p:nvSpPr>
        <p:spPr>
          <a:xfrm>
            <a:off x="2946836" y="5174662"/>
            <a:ext cx="279400" cy="62803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C079D47-8FED-2474-0B18-2604AB9FFE38}"/>
              </a:ext>
            </a:extLst>
          </p:cNvPr>
          <p:cNvSpPr/>
          <p:nvPr/>
        </p:nvSpPr>
        <p:spPr>
          <a:xfrm>
            <a:off x="9094754" y="3493998"/>
            <a:ext cx="279400" cy="62803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BE1C9A9-EF5D-C297-6C33-D8261EA2019C}"/>
              </a:ext>
            </a:extLst>
          </p:cNvPr>
          <p:cNvSpPr/>
          <p:nvPr/>
        </p:nvSpPr>
        <p:spPr>
          <a:xfrm>
            <a:off x="10721532" y="4995889"/>
            <a:ext cx="279400" cy="62803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FEA9AF-B019-1EA5-DBF6-97A04C78DED0}"/>
              </a:ext>
            </a:extLst>
          </p:cNvPr>
          <p:cNvSpPr txBox="1"/>
          <p:nvPr/>
        </p:nvSpPr>
        <p:spPr>
          <a:xfrm>
            <a:off x="669034" y="3135243"/>
            <a:ext cx="261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5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            33MH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CF87AA-B5B8-4107-52F1-C202069F7D80}"/>
              </a:ext>
            </a:extLst>
          </p:cNvPr>
          <p:cNvSpPr txBox="1"/>
          <p:nvPr/>
        </p:nvSpPr>
        <p:spPr>
          <a:xfrm>
            <a:off x="1903750" y="4899681"/>
            <a:ext cx="261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3.3V            66MH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542B1C-D91A-E7DC-D9AE-7B25C7A5FC2C}"/>
              </a:ext>
            </a:extLst>
          </p:cNvPr>
          <p:cNvSpPr txBox="1"/>
          <p:nvPr/>
        </p:nvSpPr>
        <p:spPr>
          <a:xfrm>
            <a:off x="9652741" y="4571644"/>
            <a:ext cx="261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3.3V            66MH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0DF4B2-EC66-4F56-0311-96721D25268B}"/>
              </a:ext>
            </a:extLst>
          </p:cNvPr>
          <p:cNvSpPr txBox="1"/>
          <p:nvPr/>
        </p:nvSpPr>
        <p:spPr>
          <a:xfrm>
            <a:off x="8436864" y="3145265"/>
            <a:ext cx="261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5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            33MH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704DDD-A92B-1EDF-7C17-15A91CBEAA54}"/>
              </a:ext>
            </a:extLst>
          </p:cNvPr>
          <p:cNvSpPr txBox="1"/>
          <p:nvPr/>
        </p:nvSpPr>
        <p:spPr>
          <a:xfrm>
            <a:off x="3840479" y="1790387"/>
            <a:ext cx="4596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12700">
                  <a:solidFill>
                    <a:srgbClr val="156082"/>
                  </a:solidFill>
                  <a:prstDash val="solid"/>
                </a:ln>
                <a:pattFill prst="pct50">
                  <a:fgClr>
                    <a:srgbClr val="156082"/>
                  </a:fgClr>
                  <a:bgClr>
                    <a:srgbClr val="156082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156082"/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12700">
                  <a:solidFill>
                    <a:srgbClr val="A02B93"/>
                  </a:solidFill>
                  <a:prstDash val="solid"/>
                </a:ln>
                <a:pattFill prst="ltDnDiag">
                  <a:fgClr>
                    <a:srgbClr val="A02B93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12700">
                  <a:solidFill>
                    <a:srgbClr val="0E2841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0E2841"/>
                  </a:fgClr>
                  <a:bgClr>
                    <a:srgbClr val="0E2841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E2841">
                      <a:lumMod val="75000"/>
                    </a:srgb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5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 descr="A person holding a circuit board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1F436E00-E9ED-A715-4C82-3DD91A1828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546" y="965201"/>
            <a:ext cx="6548756" cy="4911568"/>
          </a:xfrm>
          <a:prstGeom prst="rect">
            <a:avLst/>
          </a:prstGeom>
          <a:scene3d>
            <a:camera prst="perspectiveRight" fov="2100000">
              <a:rot lat="0" lon="20400000" rev="0"/>
            </a:camera>
            <a:lightRig rig="threePt" dir="t"/>
          </a:scene3d>
          <a:sp3d extrusionH="889000" prstMaterial="matte">
            <a:extrusionClr>
              <a:srgbClr val="777777"/>
            </a:extrusionClr>
          </a:sp3d>
        </p:spPr>
      </p:pic>
    </p:spTree>
    <p:extLst>
      <p:ext uri="{BB962C8B-B14F-4D97-AF65-F5344CB8AC3E}">
        <p14:creationId xmlns:p14="http://schemas.microsoft.com/office/powerpoint/2010/main" val="5191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046FE098-1451-3A1B-2D3C-004B430E6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3" t="3833" r="1951" b="3833"/>
          <a:stretch/>
        </p:blipFill>
        <p:spPr>
          <a:xfrm>
            <a:off x="0" y="0"/>
            <a:ext cx="8913769" cy="5270499"/>
          </a:xfrm>
        </p:spPr>
      </p:pic>
      <p:pic>
        <p:nvPicPr>
          <p:cNvPr id="11" name="Picture 10" descr="A close-up of a computer card&#10;&#10;Description automatically generated">
            <a:extLst>
              <a:ext uri="{FF2B5EF4-FFF2-40B4-BE49-F238E27FC236}">
                <a16:creationId xmlns:a16="http://schemas.microsoft.com/office/drawing/2014/main" id="{512DC158-C9F3-DE98-1DA1-02C62214C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69" y="624628"/>
            <a:ext cx="3163116" cy="1739715"/>
          </a:xfrm>
          <a:prstGeom prst="rect">
            <a:avLst/>
          </a:prstGeom>
        </p:spPr>
      </p:pic>
      <p:pic>
        <p:nvPicPr>
          <p:cNvPr id="13" name="Picture 12" descr="A close-up of a wireless router&#10;&#10;Description automatically generated">
            <a:extLst>
              <a:ext uri="{FF2B5EF4-FFF2-40B4-BE49-F238E27FC236}">
                <a16:creationId xmlns:a16="http://schemas.microsoft.com/office/drawing/2014/main" id="{B900707F-00BE-B894-45E7-CA639CB65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76" t="1341" r="10410" b="3735"/>
          <a:stretch/>
        </p:blipFill>
        <p:spPr>
          <a:xfrm>
            <a:off x="8886426" y="2635249"/>
            <a:ext cx="3217801" cy="1920240"/>
          </a:xfrm>
          <a:prstGeom prst="rect">
            <a:avLst/>
          </a:prstGeom>
        </p:spPr>
      </p:pic>
      <p:pic>
        <p:nvPicPr>
          <p:cNvPr id="15" name="Picture 1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2732159-8F64-D980-B228-5662861419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9" t="3778" r="3499" b="18000"/>
          <a:stretch/>
        </p:blipFill>
        <p:spPr>
          <a:xfrm>
            <a:off x="7500999" y="5270499"/>
            <a:ext cx="4595457" cy="15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6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F9D7-5907-83D7-0975-46854A83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2975"/>
          </a:xfrm>
        </p:spPr>
        <p:txBody>
          <a:bodyPr/>
          <a:lstStyle/>
          <a:p>
            <a:pPr algn="ctr"/>
            <a:r>
              <a:rPr lang="en-US" dirty="0"/>
              <a:t>2. PCI Express (PCIe)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9AA0A6-41F4-345C-5D76-A736F56ACB9E}"/>
              </a:ext>
            </a:extLst>
          </p:cNvPr>
          <p:cNvSpPr/>
          <p:nvPr/>
        </p:nvSpPr>
        <p:spPr>
          <a:xfrm>
            <a:off x="6007100" y="942975"/>
            <a:ext cx="101599" cy="57372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A25F8A-52DA-40F4-567C-8A7C0BAFC9CE}"/>
              </a:ext>
            </a:extLst>
          </p:cNvPr>
          <p:cNvSpPr/>
          <p:nvPr/>
        </p:nvSpPr>
        <p:spPr>
          <a:xfrm>
            <a:off x="1206500" y="1998730"/>
            <a:ext cx="3251200" cy="81279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958FED-4200-60FE-4EC9-58B505444FB7}"/>
              </a:ext>
            </a:extLst>
          </p:cNvPr>
          <p:cNvSpPr/>
          <p:nvPr/>
        </p:nvSpPr>
        <p:spPr>
          <a:xfrm>
            <a:off x="7492999" y="2051186"/>
            <a:ext cx="3251200" cy="707886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9EA6D-EDF5-C93B-6A5D-2C14CF975DF0}"/>
              </a:ext>
            </a:extLst>
          </p:cNvPr>
          <p:cNvSpPr txBox="1"/>
          <p:nvPr/>
        </p:nvSpPr>
        <p:spPr>
          <a:xfrm>
            <a:off x="952500" y="2914785"/>
            <a:ext cx="375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Parallel Bus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94DFD-D3E6-FF75-6180-9B5711F8358F}"/>
              </a:ext>
            </a:extLst>
          </p:cNvPr>
          <p:cNvSpPr txBox="1"/>
          <p:nvPr/>
        </p:nvSpPr>
        <p:spPr>
          <a:xfrm>
            <a:off x="7238999" y="2914785"/>
            <a:ext cx="375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Serial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072E31-9D1E-F7FE-0B1D-3D42982A703D}"/>
              </a:ext>
            </a:extLst>
          </p:cNvPr>
          <p:cNvSpPr/>
          <p:nvPr/>
        </p:nvSpPr>
        <p:spPr>
          <a:xfrm>
            <a:off x="1206499" y="942975"/>
            <a:ext cx="9537699" cy="81279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 uses a 32-bit parallel bus  and use serial pus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222EA-013E-B204-2497-22D2B239DF3A}"/>
              </a:ext>
            </a:extLst>
          </p:cNvPr>
          <p:cNvSpPr txBox="1"/>
          <p:nvPr/>
        </p:nvSpPr>
        <p:spPr>
          <a:xfrm>
            <a:off x="1536701" y="3725928"/>
            <a:ext cx="26670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10101011001100101010110011001100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0ABF93DA-4052-440F-E0AF-B60BB1501738}"/>
              </a:ext>
            </a:extLst>
          </p:cNvPr>
          <p:cNvSpPr/>
          <p:nvPr/>
        </p:nvSpPr>
        <p:spPr>
          <a:xfrm rot="16200000">
            <a:off x="2171703" y="4775202"/>
            <a:ext cx="1396997" cy="2768598"/>
          </a:xfrm>
          <a:prstGeom prst="flowChartMagneticDrum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E3902-F2D0-B60A-92A2-5B7840EA731B}"/>
              </a:ext>
            </a:extLst>
          </p:cNvPr>
          <p:cNvSpPr txBox="1"/>
          <p:nvPr/>
        </p:nvSpPr>
        <p:spPr>
          <a:xfrm>
            <a:off x="9045573" y="3441680"/>
            <a:ext cx="425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011001100101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96476D4E-C335-0C59-19BA-59D5769ED55D}"/>
              </a:ext>
            </a:extLst>
          </p:cNvPr>
          <p:cNvSpPr/>
          <p:nvPr/>
        </p:nvSpPr>
        <p:spPr>
          <a:xfrm rot="16200000">
            <a:off x="8578850" y="5683251"/>
            <a:ext cx="1396997" cy="952499"/>
          </a:xfrm>
          <a:prstGeom prst="flowChartMagneticDrum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77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/>
      <p:bldP spid="11" grpId="0"/>
      <p:bldP spid="12" grpId="0" animBg="1"/>
      <p:bldP spid="14" grpId="0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1DE5752-6C0E-486E-B9AF-AB9852F4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4" y="2625125"/>
            <a:ext cx="2558077" cy="1799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1FDC78-8C35-4E07-861A-31F06F8ABA29}"/>
              </a:ext>
            </a:extLst>
          </p:cNvPr>
          <p:cNvSpPr/>
          <p:nvPr/>
        </p:nvSpPr>
        <p:spPr>
          <a:xfrm>
            <a:off x="4778480" y="481781"/>
            <a:ext cx="1907458" cy="16026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CPU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0DAF88-ABB5-4A4E-982A-90CEE30C7EDE}"/>
              </a:ext>
            </a:extLst>
          </p:cNvPr>
          <p:cNvSpPr/>
          <p:nvPr/>
        </p:nvSpPr>
        <p:spPr>
          <a:xfrm>
            <a:off x="5014451" y="2843980"/>
            <a:ext cx="1592825" cy="13371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5C8AA-7B9D-496E-B906-587850679C94}"/>
              </a:ext>
            </a:extLst>
          </p:cNvPr>
          <p:cNvSpPr/>
          <p:nvPr/>
        </p:nvSpPr>
        <p:spPr>
          <a:xfrm>
            <a:off x="5142271" y="4940709"/>
            <a:ext cx="1317522" cy="11700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South Bridge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I/O Controller Hub(ICH)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FE5A-10CB-49D4-8443-14DA495FA097}"/>
              </a:ext>
            </a:extLst>
          </p:cNvPr>
          <p:cNvSpPr/>
          <p:nvPr/>
        </p:nvSpPr>
        <p:spPr>
          <a:xfrm>
            <a:off x="5545394" y="4176081"/>
            <a:ext cx="462116" cy="7595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C69-5328-424E-A13C-E11D0F8F73F5}"/>
              </a:ext>
            </a:extLst>
          </p:cNvPr>
          <p:cNvSpPr txBox="1"/>
          <p:nvPr/>
        </p:nvSpPr>
        <p:spPr>
          <a:xfrm>
            <a:off x="6096000" y="2164203"/>
            <a:ext cx="199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Front Side Bus(FSB)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1CC8A-EF5E-4D1F-9AC4-80EEBC82CB3E}"/>
              </a:ext>
            </a:extLst>
          </p:cNvPr>
          <p:cNvSpPr txBox="1"/>
          <p:nvPr/>
        </p:nvSpPr>
        <p:spPr>
          <a:xfrm>
            <a:off x="5115961" y="2970865"/>
            <a:ext cx="13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North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76984-1CB6-43CC-B7F5-88650D78990A}"/>
              </a:ext>
            </a:extLst>
          </p:cNvPr>
          <p:cNvSpPr txBox="1"/>
          <p:nvPr/>
        </p:nvSpPr>
        <p:spPr>
          <a:xfrm>
            <a:off x="5014450" y="3330609"/>
            <a:ext cx="159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Graphics/ Memory Controllers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87355-0AF3-49D2-9067-4D9BBA4D7189}"/>
              </a:ext>
            </a:extLst>
          </p:cNvPr>
          <p:cNvSpPr/>
          <p:nvPr/>
        </p:nvSpPr>
        <p:spPr>
          <a:xfrm>
            <a:off x="6607275" y="3340197"/>
            <a:ext cx="211393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4E3E0-7E15-41E8-B68D-5C3A8EAD7707}"/>
              </a:ext>
            </a:extLst>
          </p:cNvPr>
          <p:cNvSpPr/>
          <p:nvPr/>
        </p:nvSpPr>
        <p:spPr>
          <a:xfrm>
            <a:off x="2900517" y="3340197"/>
            <a:ext cx="211393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272D58-5824-4505-871F-59CA1061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94176" y="2636582"/>
            <a:ext cx="2310581" cy="115529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AB02E4-BE9B-4B1F-8534-5657A26CA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92665" y="3005914"/>
            <a:ext cx="2310581" cy="115529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EF94C7-A298-42E5-B959-83241D6A2E73}"/>
              </a:ext>
            </a:extLst>
          </p:cNvPr>
          <p:cNvSpPr/>
          <p:nvPr/>
        </p:nvSpPr>
        <p:spPr>
          <a:xfrm>
            <a:off x="6459793" y="5048318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7EB9E-A2C0-453E-BAE4-20E898F7F63B}"/>
              </a:ext>
            </a:extLst>
          </p:cNvPr>
          <p:cNvSpPr/>
          <p:nvPr/>
        </p:nvSpPr>
        <p:spPr>
          <a:xfrm>
            <a:off x="6459793" y="5749614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 Link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A31B14-0012-4B83-BED9-BAFCCACE1889}"/>
              </a:ext>
            </a:extLst>
          </p:cNvPr>
          <p:cNvSpPr/>
          <p:nvPr/>
        </p:nvSpPr>
        <p:spPr>
          <a:xfrm>
            <a:off x="3028336" y="5048318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Link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AEBC95-0E78-484D-B5BA-AE5E219A4087}"/>
              </a:ext>
            </a:extLst>
          </p:cNvPr>
          <p:cNvSpPr/>
          <p:nvPr/>
        </p:nvSpPr>
        <p:spPr>
          <a:xfrm>
            <a:off x="3028336" y="5749614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Link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E42CFB-24D3-4E40-93A9-2AE364E0CA90}"/>
              </a:ext>
            </a:extLst>
          </p:cNvPr>
          <p:cNvSpPr/>
          <p:nvPr/>
        </p:nvSpPr>
        <p:spPr>
          <a:xfrm>
            <a:off x="914401" y="4965287"/>
            <a:ext cx="2113935" cy="3900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Slot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D3E917-FC13-4464-AF68-4B25842F6B9D}"/>
              </a:ext>
            </a:extLst>
          </p:cNvPr>
          <p:cNvSpPr/>
          <p:nvPr/>
        </p:nvSpPr>
        <p:spPr>
          <a:xfrm>
            <a:off x="914400" y="5720664"/>
            <a:ext cx="2113935" cy="3900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Slot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F2F4FF-B56A-41AD-9E54-636086A2A403}"/>
              </a:ext>
            </a:extLst>
          </p:cNvPr>
          <p:cNvSpPr/>
          <p:nvPr/>
        </p:nvSpPr>
        <p:spPr>
          <a:xfrm>
            <a:off x="5444936" y="6106308"/>
            <a:ext cx="100458" cy="23058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28E02-874D-456F-AF04-6F40BEC2F0F8}"/>
              </a:ext>
            </a:extLst>
          </p:cNvPr>
          <p:cNvSpPr/>
          <p:nvPr/>
        </p:nvSpPr>
        <p:spPr>
          <a:xfrm>
            <a:off x="6096000" y="6115835"/>
            <a:ext cx="100458" cy="23058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98F4F5-EB39-4D20-B355-DEC009775B9D}"/>
              </a:ext>
            </a:extLst>
          </p:cNvPr>
          <p:cNvSpPr/>
          <p:nvPr/>
        </p:nvSpPr>
        <p:spPr>
          <a:xfrm>
            <a:off x="4907688" y="6355900"/>
            <a:ext cx="811161" cy="39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USB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FD1851-1B2C-4019-8C0E-6C837B7F1343}"/>
              </a:ext>
            </a:extLst>
          </p:cNvPr>
          <p:cNvSpPr/>
          <p:nvPr/>
        </p:nvSpPr>
        <p:spPr>
          <a:xfrm>
            <a:off x="5740648" y="6355900"/>
            <a:ext cx="984565" cy="39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Sound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695B9E-8933-4057-8FD9-FA135485DE25}"/>
              </a:ext>
            </a:extLst>
          </p:cNvPr>
          <p:cNvSpPr/>
          <p:nvPr/>
        </p:nvSpPr>
        <p:spPr>
          <a:xfrm>
            <a:off x="5545394" y="2084193"/>
            <a:ext cx="462116" cy="7595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235DA6-A8AA-4D84-81A1-44F216DF3182}"/>
              </a:ext>
            </a:extLst>
          </p:cNvPr>
          <p:cNvSpPr txBox="1"/>
          <p:nvPr/>
        </p:nvSpPr>
        <p:spPr>
          <a:xfrm>
            <a:off x="6459793" y="241120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64-bit Bus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EE8CC7-70EB-454D-8A4B-615F73FD7FA5}"/>
              </a:ext>
            </a:extLst>
          </p:cNvPr>
          <p:cNvGrpSpPr/>
          <p:nvPr/>
        </p:nvGrpSpPr>
        <p:grpSpPr>
          <a:xfrm>
            <a:off x="8656319" y="4415155"/>
            <a:ext cx="1833381" cy="1336912"/>
            <a:chOff x="8656319" y="4415155"/>
            <a:chExt cx="1833381" cy="133691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7E4ACF-9E5F-491B-B97D-17BE092F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1959">
              <a:off x="8656319" y="4513538"/>
              <a:ext cx="1238529" cy="123852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4C2C5F-E43B-4B18-A10F-5618138FC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9406">
              <a:off x="8774329" y="4415155"/>
              <a:ext cx="747252" cy="74725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C28A5-F91E-4769-9B2E-3CF762F6690B}"/>
                </a:ext>
              </a:extLst>
            </p:cNvPr>
            <p:cNvSpPr txBox="1"/>
            <p:nvPr/>
          </p:nvSpPr>
          <p:spPr>
            <a:xfrm>
              <a:off x="9722182" y="4532380"/>
              <a:ext cx="767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Drives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31A8F89-7152-4F1D-A966-FF78107FA055}"/>
              </a:ext>
            </a:extLst>
          </p:cNvPr>
          <p:cNvGrpSpPr/>
          <p:nvPr/>
        </p:nvGrpSpPr>
        <p:grpSpPr>
          <a:xfrm>
            <a:off x="8652387" y="5755552"/>
            <a:ext cx="2401241" cy="1013383"/>
            <a:chOff x="8652387" y="5755552"/>
            <a:chExt cx="2401241" cy="101338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41BE0E-6987-492E-997A-82B11FF85B6A}"/>
                </a:ext>
              </a:extLst>
            </p:cNvPr>
            <p:cNvSpPr/>
            <p:nvPr/>
          </p:nvSpPr>
          <p:spPr>
            <a:xfrm>
              <a:off x="8652387" y="5755552"/>
              <a:ext cx="2113935" cy="3900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C1583E-7754-4CF1-AB60-5E43842DEB84}"/>
                </a:ext>
              </a:extLst>
            </p:cNvPr>
            <p:cNvSpPr/>
            <p:nvPr/>
          </p:nvSpPr>
          <p:spPr>
            <a:xfrm>
              <a:off x="8796040" y="5881057"/>
              <a:ext cx="2113935" cy="3900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0D9780-7B4A-4936-92D9-A45F2BE99228}"/>
                </a:ext>
              </a:extLst>
            </p:cNvPr>
            <p:cNvSpPr/>
            <p:nvPr/>
          </p:nvSpPr>
          <p:spPr>
            <a:xfrm>
              <a:off x="8939693" y="6006562"/>
              <a:ext cx="2113935" cy="3900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5773B2-6C64-428D-B4FF-3F01568FA9EB}"/>
                </a:ext>
              </a:extLst>
            </p:cNvPr>
            <p:cNvSpPr txBox="1"/>
            <p:nvPr/>
          </p:nvSpPr>
          <p:spPr>
            <a:xfrm>
              <a:off x="9668595" y="6399603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PCI Slots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85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BEEF6F-0E2E-396B-B394-EB637CB5F4BF}"/>
              </a:ext>
            </a:extLst>
          </p:cNvPr>
          <p:cNvSpPr/>
          <p:nvPr/>
        </p:nvSpPr>
        <p:spPr>
          <a:xfrm>
            <a:off x="1761495" y="3297255"/>
            <a:ext cx="609600" cy="263872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AF9D7-5907-83D7-0975-46854A83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2975"/>
          </a:xfrm>
        </p:spPr>
        <p:txBody>
          <a:bodyPr/>
          <a:lstStyle/>
          <a:p>
            <a:pPr algn="ctr"/>
            <a:r>
              <a:rPr lang="en-US" dirty="0"/>
              <a:t>2. PCI Express (PCIe)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9AA0A6-41F4-345C-5D76-A736F56ACB9E}"/>
              </a:ext>
            </a:extLst>
          </p:cNvPr>
          <p:cNvSpPr/>
          <p:nvPr/>
        </p:nvSpPr>
        <p:spPr>
          <a:xfrm>
            <a:off x="6007100" y="942975"/>
            <a:ext cx="101599" cy="57372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A25F8A-52DA-40F4-567C-8A7C0BAFC9CE}"/>
              </a:ext>
            </a:extLst>
          </p:cNvPr>
          <p:cNvSpPr/>
          <p:nvPr/>
        </p:nvSpPr>
        <p:spPr>
          <a:xfrm>
            <a:off x="1238250" y="839137"/>
            <a:ext cx="3251200" cy="81279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958FED-4200-60FE-4EC9-58B505444FB7}"/>
              </a:ext>
            </a:extLst>
          </p:cNvPr>
          <p:cNvSpPr/>
          <p:nvPr/>
        </p:nvSpPr>
        <p:spPr>
          <a:xfrm>
            <a:off x="7524749" y="891593"/>
            <a:ext cx="3251200" cy="707886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072E31-9D1E-F7FE-0B1D-3D42982A703D}"/>
              </a:ext>
            </a:extLst>
          </p:cNvPr>
          <p:cNvSpPr/>
          <p:nvPr/>
        </p:nvSpPr>
        <p:spPr>
          <a:xfrm>
            <a:off x="182880" y="1885950"/>
            <a:ext cx="5621022" cy="117729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 does not support sending and receiving data at the same time</a:t>
            </a:r>
            <a:r>
              <a:rPr kumimoji="0" lang="ar-EG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0ABF93DA-4052-440F-E0AF-B60BB1501738}"/>
              </a:ext>
            </a:extLst>
          </p:cNvPr>
          <p:cNvSpPr/>
          <p:nvPr/>
        </p:nvSpPr>
        <p:spPr>
          <a:xfrm rot="16200000">
            <a:off x="1483363" y="5537196"/>
            <a:ext cx="1177288" cy="1464313"/>
          </a:xfrm>
          <a:prstGeom prst="flowChartMagneticDrum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DD18C0-1D81-40BA-A371-3ABC0F95B5BE}"/>
              </a:ext>
            </a:extLst>
          </p:cNvPr>
          <p:cNvSpPr/>
          <p:nvPr/>
        </p:nvSpPr>
        <p:spPr>
          <a:xfrm>
            <a:off x="6311897" y="1885950"/>
            <a:ext cx="5621022" cy="117729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Sending and receiving data at the same time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187126-0FB9-483C-3F09-2D2353EE06D6}"/>
              </a:ext>
            </a:extLst>
          </p:cNvPr>
          <p:cNvSpPr/>
          <p:nvPr/>
        </p:nvSpPr>
        <p:spPr>
          <a:xfrm>
            <a:off x="8314688" y="3169920"/>
            <a:ext cx="1615440" cy="276606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E652B089-0534-9E13-5334-5C0E1D2F0F69}"/>
              </a:ext>
            </a:extLst>
          </p:cNvPr>
          <p:cNvSpPr/>
          <p:nvPr/>
        </p:nvSpPr>
        <p:spPr>
          <a:xfrm rot="16200000">
            <a:off x="8533764" y="5219071"/>
            <a:ext cx="1177288" cy="2118356"/>
          </a:xfrm>
          <a:prstGeom prst="flowChartMagneticDrum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9" name="Picture 18" descr="A blue triangle with green and blue dots and a plus and a cross&#10;&#10;Description automatically generated">
            <a:extLst>
              <a:ext uri="{FF2B5EF4-FFF2-40B4-BE49-F238E27FC236}">
                <a16:creationId xmlns:a16="http://schemas.microsoft.com/office/drawing/2014/main" id="{03E8E488-E8EE-174B-69AD-D46E8E462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1760" y="3444756"/>
            <a:ext cx="728270" cy="452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AA3774-8EFB-147A-92E9-4B19A7C7E6F0}"/>
              </a:ext>
            </a:extLst>
          </p:cNvPr>
          <p:cNvSpPr/>
          <p:nvPr/>
        </p:nvSpPr>
        <p:spPr>
          <a:xfrm>
            <a:off x="9122408" y="3297255"/>
            <a:ext cx="101599" cy="436545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75A559-D859-95EA-EE45-E5E59F47F8B7}"/>
              </a:ext>
            </a:extLst>
          </p:cNvPr>
          <p:cNvSpPr/>
          <p:nvPr/>
        </p:nvSpPr>
        <p:spPr>
          <a:xfrm>
            <a:off x="9122408" y="3919724"/>
            <a:ext cx="101599" cy="436545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E59E5A-7D64-715D-B99A-6C15EBF83719}"/>
              </a:ext>
            </a:extLst>
          </p:cNvPr>
          <p:cNvSpPr/>
          <p:nvPr/>
        </p:nvSpPr>
        <p:spPr>
          <a:xfrm>
            <a:off x="9122408" y="4540420"/>
            <a:ext cx="101599" cy="436545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DF34AC-2548-115F-7C2D-F1783E043336}"/>
              </a:ext>
            </a:extLst>
          </p:cNvPr>
          <p:cNvSpPr/>
          <p:nvPr/>
        </p:nvSpPr>
        <p:spPr>
          <a:xfrm>
            <a:off x="9110975" y="5115012"/>
            <a:ext cx="101599" cy="436545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5" name="Picture 24" descr="A blue triangle with green and blue dots and a plus and a cross&#10;&#10;Description automatically generated">
            <a:extLst>
              <a:ext uri="{FF2B5EF4-FFF2-40B4-BE49-F238E27FC236}">
                <a16:creationId xmlns:a16="http://schemas.microsoft.com/office/drawing/2014/main" id="{1AC57EDC-30E7-012A-D5D9-ED0CD77B4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4414" y="3526406"/>
            <a:ext cx="728270" cy="452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 descr="A blue triangle with green and blue dots and a plus and a cross&#10;&#10;Description automatically generated">
            <a:extLst>
              <a:ext uri="{FF2B5EF4-FFF2-40B4-BE49-F238E27FC236}">
                <a16:creationId xmlns:a16="http://schemas.microsoft.com/office/drawing/2014/main" id="{8EC5F157-DE92-9692-D329-3B47CA584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16295" y="6104044"/>
            <a:ext cx="728270" cy="452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 descr="A blue triangle with green and blue dots and a plus and a cross&#10;&#10;Description automatically generated">
            <a:extLst>
              <a:ext uri="{FF2B5EF4-FFF2-40B4-BE49-F238E27FC236}">
                <a16:creationId xmlns:a16="http://schemas.microsoft.com/office/drawing/2014/main" id="{DCCB469D-9F24-1549-1CE9-4425CF820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73933" y="6170491"/>
            <a:ext cx="728270" cy="452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EC778A5-CB8C-5BBC-A23A-4EFA21816451}"/>
              </a:ext>
            </a:extLst>
          </p:cNvPr>
          <p:cNvGrpSpPr/>
          <p:nvPr/>
        </p:nvGrpSpPr>
        <p:grpSpPr>
          <a:xfrm>
            <a:off x="1312863" y="3486699"/>
            <a:ext cx="381637" cy="2132501"/>
            <a:chOff x="3888745" y="3557104"/>
            <a:chExt cx="381637" cy="2132501"/>
          </a:xfrm>
        </p:grpSpPr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E211CB77-D46A-7559-0A57-5F1F65B17739}"/>
                </a:ext>
              </a:extLst>
            </p:cNvPr>
            <p:cNvSpPr/>
            <p:nvPr/>
          </p:nvSpPr>
          <p:spPr>
            <a:xfrm>
              <a:off x="3888745" y="3557104"/>
              <a:ext cx="381637" cy="2132501"/>
            </a:xfrm>
            <a:prstGeom prst="downArrow">
              <a:avLst/>
            </a:prstGeom>
            <a:solidFill>
              <a:srgbClr val="C00000"/>
            </a:solidFill>
            <a:scene3d>
              <a:camera prst="obliqueTopLeft"/>
              <a:lightRig rig="threePt" dir="t"/>
            </a:scene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58E4E0-1215-CC5F-DDF5-B7DD56C6E035}"/>
                </a:ext>
              </a:extLst>
            </p:cNvPr>
            <p:cNvSpPr txBox="1"/>
            <p:nvPr/>
          </p:nvSpPr>
          <p:spPr>
            <a:xfrm rot="16200000">
              <a:off x="3694406" y="4438688"/>
              <a:ext cx="782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Send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541C85-ACDA-B949-1C35-EDE263DA8DAA}"/>
              </a:ext>
            </a:extLst>
          </p:cNvPr>
          <p:cNvGrpSpPr/>
          <p:nvPr/>
        </p:nvGrpSpPr>
        <p:grpSpPr>
          <a:xfrm>
            <a:off x="2411102" y="3529756"/>
            <a:ext cx="381638" cy="2132501"/>
            <a:chOff x="4696465" y="3557104"/>
            <a:chExt cx="381638" cy="2132501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A30D0F0B-C0A6-398A-A572-FA3C8AA755D6}"/>
                </a:ext>
              </a:extLst>
            </p:cNvPr>
            <p:cNvSpPr/>
            <p:nvPr/>
          </p:nvSpPr>
          <p:spPr>
            <a:xfrm rot="10800000">
              <a:off x="4696465" y="3557104"/>
              <a:ext cx="381637" cy="2132501"/>
            </a:xfrm>
            <a:prstGeom prst="downArrow">
              <a:avLst/>
            </a:prstGeom>
            <a:solidFill>
              <a:srgbClr val="C00000"/>
            </a:solidFill>
            <a:scene3d>
              <a:camera prst="obliqueTopLeft"/>
              <a:lightRig rig="threePt" dir="t"/>
            </a:scene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141FEB-49CD-E09E-D3AA-CA146295DE2F}"/>
                </a:ext>
              </a:extLst>
            </p:cNvPr>
            <p:cNvSpPr txBox="1"/>
            <p:nvPr/>
          </p:nvSpPr>
          <p:spPr>
            <a:xfrm rot="16200000">
              <a:off x="4253004" y="4189566"/>
              <a:ext cx="1280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receive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2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186 L 0.0026 0.33125 L -0.04232 0.34907 L -0.04232 0.42476 " pathEditMode="relative" ptsTypes="AAAA">
                                      <p:cBhvr>
                                        <p:cTn id="1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509 L -0.03554 -0.05046 L -0.04179 -0.41042 " pathEditMode="relative" ptsTypes="AAA">
                                      <p:cBhvr>
                                        <p:cTn id="1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 -0.00509 L 0.00118 0.31273 L -0.03255 0.34167 L -0.03007 0.41505 " pathEditMode="relative" ptsTypes="AAAA">
                                      <p:cBhvr>
                                        <p:cTn id="14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2384 L -0.0267 -0.06297 L -0.02917 -0.41181 " pathEditMode="relative" ptsTypes="AAA">
                                      <p:cBhvr>
                                        <p:cTn id="1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8" grpId="0" animBg="1"/>
      <p:bldP spid="9" grpId="0" animBg="1"/>
      <p:bldP spid="12" grpId="0" animBg="1"/>
      <p:bldP spid="13" grpId="0" animBg="1"/>
      <p:bldP spid="5" grpId="0" animBg="1"/>
      <p:bldP spid="7" grpId="0" animBg="1"/>
      <p:bldP spid="16" grpId="0" animBg="1"/>
      <p:bldP spid="20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B82AAC6-7870-4EA9-8A26-A3B95541F1A1}">
  <we:reference id="4b785c87-866c-4bad-85d8-5d1ae467ac9a" version="3.19.0.0" store="EXCatalog" storeType="EXCatalog"/>
  <we:alternateReferences>
    <we:reference id="WA104381909" version="3.19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157</Words>
  <Application>Microsoft Office PowerPoint</Application>
  <PresentationFormat>Widescreen</PresentationFormat>
  <Paragraphs>68</Paragraphs>
  <Slides>13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Adobe Fan Heiti Std B</vt:lpstr>
      <vt:lpstr>Aptos</vt:lpstr>
      <vt:lpstr>Aptos Display</vt:lpstr>
      <vt:lpstr>Arial</vt:lpstr>
      <vt:lpstr>Office Theme</vt:lpstr>
      <vt:lpstr>Foundation of computer science</vt:lpstr>
      <vt:lpstr>Lecture 6</vt:lpstr>
      <vt:lpstr>Expansion slots</vt:lpstr>
      <vt:lpstr>1. Conventional PCI</vt:lpstr>
      <vt:lpstr>PowerPoint Presentation</vt:lpstr>
      <vt:lpstr>PowerPoint Presentation</vt:lpstr>
      <vt:lpstr>2. PCI Express (PCIe) </vt:lpstr>
      <vt:lpstr>PowerPoint Presentation</vt:lpstr>
      <vt:lpstr>2. PCI Express (PCIe) </vt:lpstr>
      <vt:lpstr>PCI Express</vt:lpstr>
      <vt:lpstr>PCI Express</vt:lpstr>
      <vt:lpstr>PowerPoint Presentation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mohamed192496@fci.bu.edu.eg</dc:creator>
  <cp:lastModifiedBy>mohamed192496@fci.bu.edu.eg</cp:lastModifiedBy>
  <cp:revision>9</cp:revision>
  <dcterms:created xsi:type="dcterms:W3CDTF">2025-08-13T22:39:58Z</dcterms:created>
  <dcterms:modified xsi:type="dcterms:W3CDTF">2025-08-13T22:57:00Z</dcterms:modified>
</cp:coreProperties>
</file>